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5" r:id="rId9"/>
    <p:sldId id="264" r:id="rId10"/>
    <p:sldId id="260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19/04/2016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551384" y="2636912"/>
            <a:ext cx="6477000" cy="1828800"/>
          </a:xfrm>
        </p:spPr>
        <p:txBody>
          <a:bodyPr/>
          <a:lstStyle/>
          <a:p>
            <a:pPr algn="ctr"/>
            <a:r>
              <a:rPr lang="en-US" dirty="0" err="1" smtClean="0"/>
              <a:t>Inversión</a:t>
            </a:r>
            <a:r>
              <a:rPr lang="en-US" dirty="0" smtClean="0"/>
              <a:t>: La </a:t>
            </a:r>
            <a:r>
              <a:rPr lang="en-US" dirty="0" err="1" smtClean="0"/>
              <a:t>curva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la </a:t>
            </a:r>
            <a:r>
              <a:rPr lang="en-US" dirty="0" err="1" smtClean="0"/>
              <a:t>ecuación</a:t>
            </a:r>
            <a:r>
              <a:rPr lang="en-US" dirty="0" smtClean="0"/>
              <a:t> </a:t>
            </a:r>
            <a:r>
              <a:rPr lang="en-US" dirty="0" err="1" smtClean="0"/>
              <a:t>obtenida</a:t>
            </a:r>
            <a:r>
              <a:rPr lang="en-US" dirty="0" smtClean="0"/>
              <a:t> se le llama </a:t>
            </a:r>
            <a:r>
              <a:rPr lang="en-US" dirty="0" err="1" smtClean="0"/>
              <a:t>curva</a:t>
            </a:r>
            <a:r>
              <a:rPr lang="en-US" dirty="0" smtClean="0"/>
              <a:t> IS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IS </a:t>
            </a:r>
            <a:r>
              <a:rPr lang="en-US" dirty="0" err="1" smtClean="0"/>
              <a:t>representa</a:t>
            </a:r>
            <a:r>
              <a:rPr lang="en-US" dirty="0" smtClean="0"/>
              <a:t> </a:t>
            </a:r>
            <a:r>
              <a:rPr lang="en-US" dirty="0" err="1" smtClean="0"/>
              <a:t>combinaciones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y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interés</a:t>
            </a:r>
            <a:r>
              <a:rPr lang="en-US" dirty="0" smtClean="0"/>
              <a:t> para las que la </a:t>
            </a:r>
            <a:r>
              <a:rPr lang="en-US" dirty="0" err="1" smtClean="0"/>
              <a:t>economía</a:t>
            </a:r>
            <a:r>
              <a:rPr lang="en-US" dirty="0" smtClean="0"/>
              <a:t> real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equilibrio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Representación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de la </a:t>
            </a:r>
            <a:r>
              <a:rPr lang="en-US" dirty="0" err="1" smtClean="0"/>
              <a:t>curva</a:t>
            </a:r>
            <a:r>
              <a:rPr lang="en-US" dirty="0" smtClean="0"/>
              <a:t> IS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979712" y="2420888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79712" y="5085184"/>
            <a:ext cx="4752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555776" y="2564904"/>
            <a:ext cx="2952328" cy="2016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652120" y="42930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1979712" y="3140968"/>
            <a:ext cx="14401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3419872" y="3140968"/>
            <a:ext cx="0" cy="194421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979712" y="4293096"/>
            <a:ext cx="30963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5076056" y="4293096"/>
            <a:ext cx="0" cy="7920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016689" y="51479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200K</a:t>
            </a:r>
            <a:endParaRPr lang="en-U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716016" y="515719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205K</a:t>
            </a:r>
            <a:endParaRPr lang="en-U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1360505" y="422108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360505" y="298766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cxnSp>
        <p:nvCxnSpPr>
          <p:cNvPr id="29" name="28 Conector recto de flecha"/>
          <p:cNvCxnSpPr/>
          <p:nvPr/>
        </p:nvCxnSpPr>
        <p:spPr>
          <a:xfrm flipH="1" flipV="1">
            <a:off x="3527884" y="2987660"/>
            <a:ext cx="1764196" cy="1233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1475656" y="2276872"/>
            <a:ext cx="515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444208" y="53325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71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Desplazamientos</a:t>
            </a:r>
            <a:r>
              <a:rPr lang="en-US" dirty="0" smtClean="0"/>
              <a:t> de la IS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r da </a:t>
            </a:r>
            <a:r>
              <a:rPr lang="en-US" dirty="0" err="1" smtClean="0"/>
              <a:t>lugar</a:t>
            </a:r>
            <a:r>
              <a:rPr lang="en-US" dirty="0" smtClean="0"/>
              <a:t> a </a:t>
            </a:r>
            <a:r>
              <a:rPr lang="en-US" dirty="0" err="1" smtClean="0"/>
              <a:t>movimientos</a:t>
            </a:r>
            <a:r>
              <a:rPr lang="en-US" dirty="0" smtClean="0"/>
              <a:t> a lo largo de la </a:t>
            </a:r>
            <a:r>
              <a:rPr lang="en-US" dirty="0" err="1" smtClean="0"/>
              <a:t>curva</a:t>
            </a:r>
            <a:r>
              <a:rPr lang="en-US" dirty="0" smtClean="0"/>
              <a:t> IS.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parámetro</a:t>
            </a:r>
            <a:r>
              <a:rPr lang="en-US" dirty="0" smtClean="0"/>
              <a:t> de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da </a:t>
            </a:r>
            <a:r>
              <a:rPr lang="en-US" dirty="0" err="1" smtClean="0"/>
              <a:t>lugar</a:t>
            </a:r>
            <a:r>
              <a:rPr lang="en-US" dirty="0" smtClean="0"/>
              <a:t> a </a:t>
            </a:r>
            <a:r>
              <a:rPr lang="en-US" dirty="0" err="1" smtClean="0"/>
              <a:t>desplazamientos</a:t>
            </a:r>
            <a:r>
              <a:rPr lang="en-US" dirty="0" smtClean="0"/>
              <a:t> de la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curva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Parámetros</a:t>
            </a:r>
            <a:r>
              <a:rPr lang="en-US" dirty="0" smtClean="0"/>
              <a:t> de </a:t>
            </a:r>
            <a:r>
              <a:rPr lang="en-US" dirty="0" err="1" smtClean="0"/>
              <a:t>política</a:t>
            </a:r>
            <a:r>
              <a:rPr lang="en-US" dirty="0" smtClean="0"/>
              <a:t> fiscal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Política</a:t>
            </a:r>
            <a:r>
              <a:rPr lang="en-US" dirty="0" smtClean="0"/>
              <a:t> Fiscal </a:t>
            </a:r>
            <a:r>
              <a:rPr lang="en-US" dirty="0" err="1" smtClean="0"/>
              <a:t>Expansiva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Si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>
                <a:latin typeface="Calibri"/>
              </a:rPr>
              <a:t>↑: </a:t>
            </a:r>
            <a:r>
              <a:rPr lang="en-US" dirty="0" smtClean="0">
                <a:latin typeface="Calibri"/>
              </a:rPr>
              <a:t>La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IS </a:t>
            </a:r>
            <a:r>
              <a:rPr lang="en-US" dirty="0" smtClean="0">
                <a:latin typeface="Calibri"/>
              </a:rPr>
              <a:t>se </a:t>
            </a:r>
            <a:r>
              <a:rPr lang="en-US" dirty="0" err="1" smtClean="0">
                <a:latin typeface="Calibri"/>
              </a:rPr>
              <a:t>desplaza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hacia</a:t>
            </a:r>
            <a:r>
              <a:rPr lang="en-US" dirty="0" smtClean="0">
                <a:latin typeface="Calibri"/>
              </a:rPr>
              <a:t> mayor Y</a:t>
            </a:r>
            <a:endParaRPr lang="en-US" dirty="0">
              <a:latin typeface="Calibri"/>
            </a:endParaRPr>
          </a:p>
          <a:p>
            <a:pPr lvl="1"/>
            <a:r>
              <a:rPr lang="en-US" dirty="0" smtClean="0"/>
              <a:t>Si </a:t>
            </a:r>
            <a:r>
              <a:rPr lang="en-US" dirty="0" smtClean="0"/>
              <a:t>T</a:t>
            </a:r>
            <a:r>
              <a:rPr lang="en-US" dirty="0" smtClean="0">
                <a:latin typeface="Calibri"/>
              </a:rPr>
              <a:t>↓: </a:t>
            </a:r>
            <a:r>
              <a:rPr lang="en-US" dirty="0">
                <a:latin typeface="Calibri"/>
              </a:rPr>
              <a:t>La IS se </a:t>
            </a:r>
            <a:r>
              <a:rPr lang="en-US" dirty="0" err="1">
                <a:latin typeface="Calibri"/>
              </a:rPr>
              <a:t>desplaza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hacia</a:t>
            </a:r>
            <a:r>
              <a:rPr lang="en-US" dirty="0">
                <a:latin typeface="Calibri"/>
              </a:rPr>
              <a:t> mayor Y</a:t>
            </a:r>
          </a:p>
          <a:p>
            <a:pPr lvl="1"/>
            <a:r>
              <a:rPr lang="en-US" dirty="0" smtClean="0"/>
              <a:t>Si </a:t>
            </a:r>
            <a:r>
              <a:rPr lang="en-US" dirty="0" smtClean="0"/>
              <a:t> </a:t>
            </a:r>
            <a:r>
              <a:rPr lang="en-US" dirty="0" err="1"/>
              <a:t>Tr</a:t>
            </a:r>
            <a:r>
              <a:rPr lang="en-US" dirty="0">
                <a:latin typeface="Calibri"/>
              </a:rPr>
              <a:t>↑: </a:t>
            </a:r>
            <a:r>
              <a:rPr lang="en-US" dirty="0">
                <a:latin typeface="Calibri"/>
              </a:rPr>
              <a:t>La IS se </a:t>
            </a:r>
            <a:r>
              <a:rPr lang="en-US" dirty="0" err="1">
                <a:latin typeface="Calibri"/>
              </a:rPr>
              <a:t>desplaza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hacia</a:t>
            </a:r>
            <a:r>
              <a:rPr lang="en-US" dirty="0">
                <a:latin typeface="Calibri"/>
              </a:rPr>
              <a:t> mayor Y</a:t>
            </a:r>
          </a:p>
          <a:p>
            <a:pPr lvl="1"/>
            <a:endParaRPr lang="en-US" dirty="0">
              <a:latin typeface="Calibri"/>
            </a:endParaRPr>
          </a:p>
          <a:p>
            <a:r>
              <a:rPr lang="en-US" dirty="0" err="1" smtClean="0">
                <a:latin typeface="Calibri"/>
              </a:rPr>
              <a:t>Política</a:t>
            </a:r>
            <a:r>
              <a:rPr lang="en-US" dirty="0" smtClean="0">
                <a:latin typeface="Calibri"/>
              </a:rPr>
              <a:t> fiscal </a:t>
            </a:r>
            <a:r>
              <a:rPr lang="en-US" dirty="0" err="1" smtClean="0">
                <a:latin typeface="Calibri"/>
              </a:rPr>
              <a:t>contractiva</a:t>
            </a:r>
            <a:r>
              <a:rPr lang="en-US" dirty="0" smtClean="0">
                <a:latin typeface="Calibri"/>
              </a:rPr>
              <a:t> o </a:t>
            </a:r>
            <a:r>
              <a:rPr lang="en-US" dirty="0" err="1" smtClean="0">
                <a:latin typeface="Calibri"/>
              </a:rPr>
              <a:t>restrictiva</a:t>
            </a:r>
            <a:r>
              <a:rPr lang="en-US" dirty="0" smtClean="0">
                <a:latin typeface="Calibri"/>
              </a:rPr>
              <a:t>:</a:t>
            </a:r>
            <a:endParaRPr lang="en-US" dirty="0" smtClean="0">
              <a:latin typeface="Calibri"/>
            </a:endParaRPr>
          </a:p>
          <a:p>
            <a:pPr lvl="1"/>
            <a:r>
              <a:rPr lang="en-US" dirty="0" smtClean="0"/>
              <a:t>Si</a:t>
            </a:r>
            <a:r>
              <a:rPr lang="en-US" dirty="0" smtClean="0"/>
              <a:t> </a:t>
            </a:r>
            <a:r>
              <a:rPr lang="en-US" dirty="0" smtClean="0"/>
              <a:t>G</a:t>
            </a:r>
            <a:r>
              <a:rPr lang="en-US" dirty="0" smtClean="0">
                <a:latin typeface="Calibri"/>
              </a:rPr>
              <a:t>↓ : </a:t>
            </a:r>
            <a:r>
              <a:rPr lang="en-US" dirty="0">
                <a:latin typeface="Calibri"/>
              </a:rPr>
              <a:t>La IS se </a:t>
            </a:r>
            <a:r>
              <a:rPr lang="en-US" dirty="0" err="1">
                <a:latin typeface="Calibri"/>
              </a:rPr>
              <a:t>desplaza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hacia</a:t>
            </a:r>
            <a:r>
              <a:rPr lang="en-US" dirty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menor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Y</a:t>
            </a:r>
          </a:p>
          <a:p>
            <a:pPr lvl="1"/>
            <a:r>
              <a:rPr lang="en-US" dirty="0" smtClean="0"/>
              <a:t>Si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>
                <a:latin typeface="Calibri"/>
              </a:rPr>
              <a:t>↑: </a:t>
            </a:r>
            <a:r>
              <a:rPr lang="en-US" dirty="0">
                <a:latin typeface="Calibri"/>
              </a:rPr>
              <a:t>La IS se </a:t>
            </a:r>
            <a:r>
              <a:rPr lang="en-US" dirty="0" err="1">
                <a:latin typeface="Calibri"/>
              </a:rPr>
              <a:t>desplaza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hacia</a:t>
            </a:r>
            <a:r>
              <a:rPr lang="en-US" dirty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menor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Y</a:t>
            </a:r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Tr</a:t>
            </a:r>
            <a:r>
              <a:rPr lang="en-US" dirty="0" smtClean="0">
                <a:latin typeface="Calibri"/>
              </a:rPr>
              <a:t>↓ : </a:t>
            </a:r>
            <a:r>
              <a:rPr lang="en-US" dirty="0">
                <a:latin typeface="Calibri"/>
              </a:rPr>
              <a:t>La IS se </a:t>
            </a:r>
            <a:r>
              <a:rPr lang="en-US" dirty="0" err="1">
                <a:latin typeface="Calibri"/>
              </a:rPr>
              <a:t>desplaza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hacia</a:t>
            </a:r>
            <a:r>
              <a:rPr lang="en-US" dirty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menor</a:t>
            </a:r>
            <a:r>
              <a:rPr lang="en-US" dirty="0" smtClean="0">
                <a:latin typeface="Calibri"/>
              </a:rPr>
              <a:t> </a:t>
            </a:r>
            <a:r>
              <a:rPr lang="en-US" dirty="0">
                <a:latin typeface="Calibri"/>
              </a:rPr>
              <a:t>Y</a:t>
            </a:r>
          </a:p>
          <a:p>
            <a:endParaRPr lang="en-US" dirty="0" smtClean="0">
              <a:latin typeface="Calibri"/>
            </a:endParaRPr>
          </a:p>
          <a:p>
            <a:pPr lvl="1"/>
            <a:endParaRPr lang="en-US" dirty="0">
              <a:latin typeface="Calibri"/>
            </a:endParaRPr>
          </a:p>
          <a:p>
            <a:pPr lvl="1"/>
            <a:endParaRPr lang="en-US" dirty="0">
              <a:latin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polític</a:t>
            </a:r>
            <a:r>
              <a:rPr lang="en-US" sz="2800" dirty="0" err="1" smtClean="0"/>
              <a:t>a</a:t>
            </a:r>
            <a:r>
              <a:rPr lang="en-US" sz="2800" dirty="0" smtClean="0"/>
              <a:t> fiscal </a:t>
            </a:r>
            <a:r>
              <a:rPr lang="en-US" sz="2800" dirty="0" err="1" smtClean="0"/>
              <a:t>expansiva</a:t>
            </a:r>
            <a:r>
              <a:rPr lang="en-US" sz="2800" dirty="0" smtClean="0"/>
              <a:t> </a:t>
            </a:r>
            <a:r>
              <a:rPr lang="en-US" sz="2800" dirty="0" err="1" smtClean="0"/>
              <a:t>desplaza</a:t>
            </a:r>
            <a:r>
              <a:rPr lang="en-US" sz="2800" dirty="0" smtClean="0"/>
              <a:t> la IS </a:t>
            </a:r>
            <a:r>
              <a:rPr lang="en-US" sz="2800" dirty="0" err="1" smtClean="0"/>
              <a:t>hacia</a:t>
            </a:r>
            <a:r>
              <a:rPr lang="en-US" sz="2800" dirty="0" smtClean="0"/>
              <a:t> mayor </a:t>
            </a:r>
            <a:r>
              <a:rPr lang="en-US" sz="2800" dirty="0" err="1" smtClean="0"/>
              <a:t>renta</a:t>
            </a:r>
            <a:endParaRPr lang="en-US" sz="28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835696" y="213285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835696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051720" y="2636912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95936" y="2348880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203848" y="3573016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203848" y="30689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 smtClean="0">
                <a:latin typeface="Calibri"/>
              </a:rPr>
              <a:t>↑,T↓,</a:t>
            </a:r>
            <a:r>
              <a:rPr lang="en-US" dirty="0" err="1" smtClean="0">
                <a:latin typeface="Calibri"/>
              </a:rPr>
              <a:t>Tr</a:t>
            </a:r>
            <a:r>
              <a:rPr lang="en-US" dirty="0" smtClean="0">
                <a:latin typeface="Calibri"/>
              </a:rPr>
              <a:t>↑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88224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9999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88224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9854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política</a:t>
            </a:r>
            <a:r>
              <a:rPr lang="en-US" sz="2800" dirty="0" smtClean="0"/>
              <a:t> fiscal </a:t>
            </a:r>
            <a:r>
              <a:rPr lang="en-US" sz="2800" dirty="0" err="1" smtClean="0"/>
              <a:t>restrictiva</a:t>
            </a:r>
            <a:r>
              <a:rPr lang="en-US" sz="2800" dirty="0" smtClean="0"/>
              <a:t> </a:t>
            </a:r>
            <a:r>
              <a:rPr lang="en-US" sz="2800" dirty="0" err="1" smtClean="0"/>
              <a:t>desplaza</a:t>
            </a:r>
            <a:r>
              <a:rPr lang="en-US" sz="2800" dirty="0" smtClean="0"/>
              <a:t> la IS </a:t>
            </a:r>
            <a:r>
              <a:rPr lang="en-US" sz="2800" dirty="0" err="1" smtClean="0"/>
              <a:t>hacia</a:t>
            </a:r>
            <a:r>
              <a:rPr lang="en-US" sz="2800" dirty="0" smtClean="0"/>
              <a:t> </a:t>
            </a:r>
            <a:r>
              <a:rPr lang="en-US" sz="2800" dirty="0" err="1" smtClean="0"/>
              <a:t>menor</a:t>
            </a:r>
            <a:r>
              <a:rPr lang="en-US" sz="2800" dirty="0" smtClean="0"/>
              <a:t> </a:t>
            </a:r>
            <a:r>
              <a:rPr lang="en-US" sz="2800" dirty="0" err="1" smtClean="0"/>
              <a:t>renta</a:t>
            </a:r>
            <a:endParaRPr lang="en-US" sz="28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835696" y="213285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835696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051720" y="2636912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95936" y="2348880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203848" y="30689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 smtClean="0">
                <a:latin typeface="Calibri"/>
              </a:rPr>
              <a:t>↓, T↑,</a:t>
            </a:r>
            <a:r>
              <a:rPr lang="en-US" dirty="0" err="1">
                <a:latin typeface="Calibri"/>
              </a:rPr>
              <a:t>T</a:t>
            </a:r>
            <a:r>
              <a:rPr lang="en-US" dirty="0" err="1" smtClean="0">
                <a:latin typeface="Calibri"/>
              </a:rPr>
              <a:t>r</a:t>
            </a:r>
            <a:r>
              <a:rPr lang="en-US" dirty="0" smtClean="0">
                <a:latin typeface="Calibri"/>
              </a:rPr>
              <a:t>↓,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88224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9999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88224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 flipH="1">
            <a:off x="3419872" y="350100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Aplicaciones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 un </a:t>
            </a:r>
            <a:r>
              <a:rPr lang="en-US" dirty="0" err="1" smtClean="0"/>
              <a:t>pais</a:t>
            </a:r>
            <a:r>
              <a:rPr lang="en-US" dirty="0" smtClean="0"/>
              <a:t> </a:t>
            </a:r>
            <a:r>
              <a:rPr lang="en-US" dirty="0" err="1" smtClean="0"/>
              <a:t>sufre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crisis y 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incrementar</a:t>
            </a:r>
            <a:r>
              <a:rPr lang="en-US" dirty="0" smtClean="0"/>
              <a:t> la </a:t>
            </a:r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,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err="1" smtClean="0"/>
              <a:t>Política</a:t>
            </a:r>
            <a:r>
              <a:rPr lang="en-US" dirty="0" smtClean="0"/>
              <a:t> fisca</a:t>
            </a:r>
            <a:r>
              <a:rPr lang="en-US" dirty="0" smtClean="0"/>
              <a:t>l </a:t>
            </a:r>
            <a:r>
              <a:rPr lang="en-US" dirty="0" err="1" smtClean="0"/>
              <a:t>expansiva</a:t>
            </a:r>
            <a:r>
              <a:rPr lang="en-US" dirty="0" smtClean="0"/>
              <a:t>: </a:t>
            </a:r>
            <a:r>
              <a:rPr lang="en-US" dirty="0" err="1" smtClean="0"/>
              <a:t>aumentar</a:t>
            </a:r>
            <a:r>
              <a:rPr lang="en-US" dirty="0" smtClean="0"/>
              <a:t> </a:t>
            </a:r>
            <a:r>
              <a:rPr lang="en-US" dirty="0" smtClean="0"/>
              <a:t>G, </a:t>
            </a:r>
            <a:r>
              <a:rPr lang="en-US" dirty="0" err="1" smtClean="0"/>
              <a:t>aumentar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reducir</a:t>
            </a:r>
            <a:r>
              <a:rPr lang="en-US" dirty="0" smtClean="0"/>
              <a:t> </a:t>
            </a:r>
            <a:r>
              <a:rPr lang="en-US" dirty="0" smtClean="0"/>
              <a:t>T. </a:t>
            </a:r>
            <a:r>
              <a:rPr lang="en-US" dirty="0" err="1" smtClean="0"/>
              <a:t>Esto</a:t>
            </a:r>
            <a:r>
              <a:rPr lang="en-US" dirty="0" smtClean="0"/>
              <a:t> produce </a:t>
            </a:r>
            <a:r>
              <a:rPr lang="en-US" dirty="0" err="1" smtClean="0"/>
              <a:t>desplazamientos</a:t>
            </a:r>
            <a:r>
              <a:rPr lang="en-US" dirty="0" smtClean="0"/>
              <a:t> de la </a:t>
            </a:r>
            <a:r>
              <a:rPr lang="en-US" dirty="0" err="1" smtClean="0"/>
              <a:t>curva</a:t>
            </a:r>
            <a:r>
              <a:rPr lang="en-US" dirty="0" smtClean="0"/>
              <a:t> IS </a:t>
            </a:r>
            <a:r>
              <a:rPr lang="en-US" dirty="0" err="1" smtClean="0"/>
              <a:t>hacia</a:t>
            </a:r>
            <a:r>
              <a:rPr lang="en-US" dirty="0" smtClean="0"/>
              <a:t> mayor </a:t>
            </a:r>
            <a:r>
              <a:rPr lang="en-US" dirty="0" err="1" smtClean="0"/>
              <a:t>renta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Nota: el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err="1" smtClean="0"/>
              <a:t>agregado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de </a:t>
            </a:r>
            <a:r>
              <a:rPr lang="en-US" dirty="0" err="1" smtClean="0"/>
              <a:t>esas</a:t>
            </a:r>
            <a:r>
              <a:rPr lang="en-US" dirty="0" smtClean="0"/>
              <a:t>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parecido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</a:t>
            </a:r>
            <a:r>
              <a:rPr lang="en-US" dirty="0" err="1" smtClean="0"/>
              <a:t>distributivo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(¿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colectivos</a:t>
            </a:r>
            <a:r>
              <a:rPr lang="en-US" dirty="0" smtClean="0"/>
              <a:t> se </a:t>
            </a:r>
            <a:r>
              <a:rPr lang="en-US" dirty="0" err="1" smtClean="0"/>
              <a:t>benefician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con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?)</a:t>
            </a:r>
            <a:endParaRPr lang="en-US" dirty="0"/>
          </a:p>
          <a:p>
            <a:pPr lvl="1"/>
            <a:r>
              <a:rPr lang="en-US" dirty="0" err="1" smtClean="0"/>
              <a:t>Reducir</a:t>
            </a:r>
            <a:r>
              <a:rPr lang="en-US" dirty="0" smtClean="0"/>
              <a:t> </a:t>
            </a:r>
            <a:r>
              <a:rPr lang="en-US" dirty="0" smtClean="0"/>
              <a:t>r </a:t>
            </a:r>
            <a:r>
              <a:rPr lang="en-US" dirty="0" smtClean="0"/>
              <a:t>(</a:t>
            </a:r>
            <a:r>
              <a:rPr lang="en-US" dirty="0" err="1" smtClean="0"/>
              <a:t>si</a:t>
            </a:r>
            <a:r>
              <a:rPr lang="en-US" dirty="0" smtClean="0"/>
              <a:t> el </a:t>
            </a:r>
            <a:r>
              <a:rPr lang="en-US" dirty="0" err="1" smtClean="0"/>
              <a:t>gobierno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control </a:t>
            </a:r>
            <a:r>
              <a:rPr lang="en-US" dirty="0" err="1" smtClean="0"/>
              <a:t>sobre</a:t>
            </a:r>
            <a:r>
              <a:rPr lang="en-US" dirty="0" smtClean="0"/>
              <a:t> r</a:t>
            </a:r>
            <a:r>
              <a:rPr lang="en-US" dirty="0" smtClean="0"/>
              <a:t>).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daría</a:t>
            </a:r>
            <a:r>
              <a:rPr lang="en-US" dirty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a un </a:t>
            </a:r>
            <a:r>
              <a:rPr lang="en-US" dirty="0" err="1" smtClean="0"/>
              <a:t>movimiento</a:t>
            </a:r>
            <a:r>
              <a:rPr lang="en-US" dirty="0" smtClean="0"/>
              <a:t> a lo largo de la </a:t>
            </a:r>
            <a:r>
              <a:rPr lang="en-US" dirty="0" err="1" smtClean="0"/>
              <a:t>curva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Recapitulación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</a:t>
            </a:r>
            <a:r>
              <a:rPr lang="en-US" dirty="0" err="1" smtClean="0"/>
              <a:t>empezamos</a:t>
            </a:r>
            <a:r>
              <a:rPr lang="en-US" dirty="0" smtClean="0"/>
              <a:t> a </a:t>
            </a:r>
            <a:r>
              <a:rPr lang="en-US" dirty="0" err="1" smtClean="0"/>
              <a:t>construir</a:t>
            </a:r>
            <a:r>
              <a:rPr lang="en-US" dirty="0" smtClean="0"/>
              <a:t> un </a:t>
            </a:r>
            <a:r>
              <a:rPr lang="en-US" dirty="0" err="1" smtClean="0"/>
              <a:t>modelo</a:t>
            </a:r>
            <a:r>
              <a:rPr lang="en-US" dirty="0" smtClean="0"/>
              <a:t> que </a:t>
            </a:r>
            <a:r>
              <a:rPr lang="en-US" dirty="0" err="1" smtClean="0"/>
              <a:t>permita</a:t>
            </a:r>
            <a:r>
              <a:rPr lang="en-US" dirty="0" smtClean="0"/>
              <a:t> </a:t>
            </a:r>
            <a:r>
              <a:rPr lang="en-US" dirty="0" err="1" smtClean="0"/>
              <a:t>explicar</a:t>
            </a:r>
            <a:r>
              <a:rPr lang="en-US" dirty="0" smtClean="0"/>
              <a:t> el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economía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Nos </a:t>
            </a:r>
            <a:r>
              <a:rPr lang="en-US" dirty="0" err="1" smtClean="0"/>
              <a:t>centramos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rol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consumo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Todo</a:t>
            </a:r>
            <a:r>
              <a:rPr lang="en-US" dirty="0" smtClean="0"/>
              <a:t> lo </a:t>
            </a:r>
            <a:r>
              <a:rPr lang="en-US" dirty="0" err="1" smtClean="0"/>
              <a:t>demás</a:t>
            </a:r>
            <a:r>
              <a:rPr lang="en-US" dirty="0" smtClean="0"/>
              <a:t> era </a:t>
            </a:r>
            <a:r>
              <a:rPr lang="en-US" dirty="0" err="1" smtClean="0"/>
              <a:t>exógeno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Hoy </a:t>
            </a:r>
            <a:r>
              <a:rPr lang="en-US" dirty="0" err="1" smtClean="0"/>
              <a:t>trataremos</a:t>
            </a:r>
            <a:r>
              <a:rPr lang="en-US" dirty="0" smtClean="0"/>
              <a:t> de </a:t>
            </a:r>
            <a:r>
              <a:rPr lang="en-US" dirty="0" err="1" smtClean="0"/>
              <a:t>explicar</a:t>
            </a:r>
            <a:r>
              <a:rPr lang="en-US" dirty="0" smtClean="0"/>
              <a:t> la </a:t>
            </a:r>
            <a:r>
              <a:rPr lang="en-US" dirty="0" err="1" smtClean="0"/>
              <a:t>inversión</a:t>
            </a:r>
            <a:r>
              <a:rPr lang="en-US" dirty="0" smtClean="0"/>
              <a:t> y </a:t>
            </a:r>
            <a:r>
              <a:rPr lang="en-US" dirty="0" err="1" smtClean="0"/>
              <a:t>estudiaremos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cambia 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modelamos</a:t>
            </a:r>
            <a:r>
              <a:rPr lang="en-US" dirty="0" smtClean="0"/>
              <a:t> la </a:t>
            </a:r>
            <a:r>
              <a:rPr lang="en-US" dirty="0" err="1" smtClean="0"/>
              <a:t>inversión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Planteamiento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</a:t>
            </a:r>
            <a:r>
              <a:rPr lang="en-US" dirty="0"/>
              <a:t>Y=</a:t>
            </a:r>
            <a:r>
              <a:rPr lang="en-US" dirty="0" err="1"/>
              <a:t>C</a:t>
            </a:r>
            <a:r>
              <a:rPr lang="en-US" sz="1800" dirty="0" err="1"/>
              <a:t>d</a:t>
            </a:r>
            <a:r>
              <a:rPr lang="en-US" dirty="0" err="1"/>
              <a:t>+I</a:t>
            </a:r>
            <a:r>
              <a:rPr lang="en-US" sz="1800" dirty="0" err="1"/>
              <a:t>d</a:t>
            </a:r>
            <a:r>
              <a:rPr lang="en-US" dirty="0" err="1"/>
              <a:t>+G</a:t>
            </a:r>
            <a:r>
              <a:rPr lang="en-US" sz="1800" dirty="0" err="1"/>
              <a:t>d</a:t>
            </a:r>
            <a:r>
              <a:rPr lang="en-US" dirty="0" err="1"/>
              <a:t>+X</a:t>
            </a:r>
            <a:r>
              <a:rPr lang="en-US" sz="1800" dirty="0" err="1"/>
              <a:t>d</a:t>
            </a:r>
            <a:r>
              <a:rPr lang="en-US" dirty="0" err="1"/>
              <a:t>+M</a:t>
            </a:r>
            <a:r>
              <a:rPr lang="en-US" sz="1800" dirty="0" err="1"/>
              <a:t>d</a:t>
            </a: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C=C</a:t>
            </a:r>
            <a:r>
              <a:rPr lang="en-US" sz="1800" dirty="0" smtClean="0"/>
              <a:t>0</a:t>
            </a:r>
            <a:r>
              <a:rPr lang="en-US" dirty="0" smtClean="0"/>
              <a:t>+PMC*YD</a:t>
            </a:r>
          </a:p>
          <a:p>
            <a:pPr marL="0" indent="0" algn="ctr">
              <a:buNone/>
            </a:pPr>
            <a:r>
              <a:rPr lang="en-US" dirty="0" smtClean="0"/>
              <a:t>I=f(?)</a:t>
            </a:r>
          </a:p>
          <a:p>
            <a:pPr marL="0" indent="0" algn="ctr">
              <a:buNone/>
            </a:pPr>
            <a:r>
              <a:rPr lang="en-US" dirty="0" smtClean="0"/>
              <a:t> G=G</a:t>
            </a:r>
            <a:r>
              <a:rPr lang="en-US" sz="1800" dirty="0" smtClean="0"/>
              <a:t>0</a:t>
            </a:r>
            <a:r>
              <a:rPr lang="en-US" dirty="0" smtClean="0"/>
              <a:t>; X=X</a:t>
            </a:r>
            <a:r>
              <a:rPr lang="en-US" sz="1800" dirty="0" smtClean="0"/>
              <a:t>0</a:t>
            </a:r>
            <a:r>
              <a:rPr lang="en-US" dirty="0" smtClean="0"/>
              <a:t>; M=M</a:t>
            </a:r>
            <a:r>
              <a:rPr lang="en-US" sz="1800" dirty="0" smtClean="0"/>
              <a:t>0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Definiciones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dirty="0" smtClean="0"/>
              <a:t>YD=</a:t>
            </a:r>
            <a:r>
              <a:rPr lang="en-US" dirty="0" err="1" smtClean="0"/>
              <a:t>Y+Tr-T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395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factores</a:t>
            </a:r>
            <a:r>
              <a:rPr lang="en-US" sz="3200" dirty="0" smtClean="0"/>
              <a:t> </a:t>
            </a:r>
            <a:r>
              <a:rPr lang="en-US" sz="3200" dirty="0" err="1" smtClean="0"/>
              <a:t>hacen</a:t>
            </a:r>
            <a:r>
              <a:rPr lang="en-US" sz="3200" dirty="0" smtClean="0"/>
              <a:t> que un </a:t>
            </a:r>
            <a:r>
              <a:rPr lang="en-US" sz="3200" dirty="0" err="1" smtClean="0"/>
              <a:t>empresario</a:t>
            </a:r>
            <a:r>
              <a:rPr lang="en-US" sz="3200" dirty="0" smtClean="0"/>
              <a:t> </a:t>
            </a:r>
            <a:r>
              <a:rPr lang="en-US" sz="3200" dirty="0" err="1" smtClean="0"/>
              <a:t>esté</a:t>
            </a:r>
            <a:r>
              <a:rPr lang="en-US" sz="3200" dirty="0" smtClean="0"/>
              <a:t> </a:t>
            </a:r>
            <a:r>
              <a:rPr lang="en-US" sz="3200" dirty="0" err="1" smtClean="0"/>
              <a:t>dispuesto</a:t>
            </a:r>
            <a:r>
              <a:rPr lang="en-US" sz="3200" dirty="0" smtClean="0"/>
              <a:t> a </a:t>
            </a:r>
            <a:r>
              <a:rPr lang="en-US" sz="3200" dirty="0" err="1" smtClean="0"/>
              <a:t>invertir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Recordemos</a:t>
            </a:r>
            <a:r>
              <a:rPr lang="en-US" dirty="0" smtClean="0"/>
              <a:t> de lo </a:t>
            </a:r>
            <a:r>
              <a:rPr lang="en-US" dirty="0" err="1" smtClean="0"/>
              <a:t>estudiado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microeconomía</a:t>
            </a:r>
            <a:r>
              <a:rPr lang="en-US" dirty="0" smtClean="0"/>
              <a:t> que un </a:t>
            </a:r>
            <a:r>
              <a:rPr lang="en-US" dirty="0" err="1" smtClean="0"/>
              <a:t>empresario</a:t>
            </a:r>
            <a:r>
              <a:rPr lang="en-US" dirty="0" smtClean="0"/>
              <a:t> decide se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maquinaria</a:t>
            </a:r>
            <a:r>
              <a:rPr lang="en-US" dirty="0" smtClean="0"/>
              <a:t> </a:t>
            </a:r>
            <a:r>
              <a:rPr lang="en-US" dirty="0" err="1" smtClean="0"/>
              <a:t>comparando</a:t>
            </a:r>
            <a:r>
              <a:rPr lang="en-US" dirty="0" smtClean="0"/>
              <a:t> el </a:t>
            </a:r>
            <a:r>
              <a:rPr lang="en-US" dirty="0" err="1" smtClean="0"/>
              <a:t>coste</a:t>
            </a:r>
            <a:r>
              <a:rPr lang="en-US" dirty="0"/>
              <a:t> </a:t>
            </a:r>
            <a:r>
              <a:rPr lang="en-US" dirty="0" smtClean="0"/>
              <a:t>de la </a:t>
            </a:r>
            <a:r>
              <a:rPr lang="en-US" dirty="0" err="1" smtClean="0"/>
              <a:t>máquina</a:t>
            </a:r>
            <a:r>
              <a:rPr lang="en-US" dirty="0" smtClean="0"/>
              <a:t> con el valor del </a:t>
            </a:r>
            <a:r>
              <a:rPr lang="en-US" dirty="0" err="1" smtClean="0"/>
              <a:t>producto</a:t>
            </a:r>
            <a:r>
              <a:rPr lang="en-US" dirty="0" smtClean="0"/>
              <a:t> marginal del capital. 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proyectos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 se </a:t>
            </a:r>
            <a:r>
              <a:rPr lang="en-US" dirty="0" err="1" smtClean="0"/>
              <a:t>financian</a:t>
            </a:r>
            <a:r>
              <a:rPr lang="en-US" dirty="0" smtClean="0"/>
              <a:t> </a:t>
            </a:r>
            <a:r>
              <a:rPr lang="en-US" dirty="0" err="1" smtClean="0"/>
              <a:t>normalmente</a:t>
            </a:r>
            <a:r>
              <a:rPr lang="en-US" dirty="0" smtClean="0"/>
              <a:t> con </a:t>
            </a:r>
            <a:r>
              <a:rPr lang="en-US" dirty="0" err="1" smtClean="0"/>
              <a:t>préstamos</a:t>
            </a:r>
            <a:r>
              <a:rPr lang="en-US" dirty="0" smtClean="0"/>
              <a:t>. Los </a:t>
            </a:r>
            <a:r>
              <a:rPr lang="en-US" dirty="0" err="1" smtClean="0"/>
              <a:t>bancos</a:t>
            </a:r>
            <a:r>
              <a:rPr lang="en-US" dirty="0" smtClean="0"/>
              <a:t> </a:t>
            </a:r>
            <a:r>
              <a:rPr lang="en-US" dirty="0" err="1" smtClean="0"/>
              <a:t>cobran</a:t>
            </a:r>
            <a:r>
              <a:rPr lang="en-US" dirty="0" smtClean="0"/>
              <a:t> un </a:t>
            </a:r>
            <a:r>
              <a:rPr lang="en-US" dirty="0" err="1" smtClean="0"/>
              <a:t>interés</a:t>
            </a:r>
            <a:r>
              <a:rPr lang="en-US" dirty="0" smtClean="0"/>
              <a:t>, r, a </a:t>
            </a:r>
            <a:r>
              <a:rPr lang="en-US" dirty="0" err="1" smtClean="0"/>
              <a:t>cambio</a:t>
            </a:r>
            <a:r>
              <a:rPr lang="en-US" dirty="0" smtClean="0"/>
              <a:t> del </a:t>
            </a:r>
            <a:r>
              <a:rPr lang="en-US" dirty="0" err="1" smtClean="0"/>
              <a:t>préstamo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r </a:t>
            </a:r>
            <a:r>
              <a:rPr lang="en-US" dirty="0" err="1" smtClean="0"/>
              <a:t>sube</a:t>
            </a:r>
            <a:r>
              <a:rPr lang="en-US" dirty="0" smtClean="0"/>
              <a:t>, </a:t>
            </a:r>
            <a:r>
              <a:rPr lang="en-US" dirty="0" err="1" smtClean="0"/>
              <a:t>habrá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proyectos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. Si r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habrá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proyectos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I=f(Y,…)=I</a:t>
                </a:r>
                <a:r>
                  <a:rPr lang="en-US" sz="1800" dirty="0" smtClean="0"/>
                  <a:t>0</a:t>
                </a:r>
                <a:r>
                  <a:rPr lang="en-US" dirty="0" smtClean="0"/>
                  <a:t>-PMI*r</a:t>
                </a:r>
              </a:p>
              <a:p>
                <a:r>
                  <a:rPr lang="en-US" dirty="0"/>
                  <a:t>I</a:t>
                </a:r>
                <a:r>
                  <a:rPr lang="en-US" sz="1800" dirty="0" smtClean="0"/>
                  <a:t>0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el “</a:t>
                </a:r>
                <a:r>
                  <a:rPr lang="en-US" dirty="0" err="1" smtClean="0"/>
                  <a:t>Consumo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Autónomo</a:t>
                </a:r>
                <a:r>
                  <a:rPr lang="en-US" dirty="0" smtClean="0"/>
                  <a:t>”.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la parte de la </a:t>
                </a:r>
                <a:r>
                  <a:rPr lang="en-US" dirty="0" err="1" smtClean="0"/>
                  <a:t>inversión</a:t>
                </a:r>
                <a:r>
                  <a:rPr lang="en-US" dirty="0" smtClean="0"/>
                  <a:t> que no cambia con r. </a:t>
                </a:r>
              </a:p>
              <a:p>
                <a:r>
                  <a:rPr lang="en-US" dirty="0"/>
                  <a:t>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el </a:t>
                </a:r>
                <a:r>
                  <a:rPr lang="en-US" dirty="0" err="1" smtClean="0"/>
                  <a:t>tipo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interés</a:t>
                </a:r>
                <a:r>
                  <a:rPr lang="en-US" dirty="0" smtClean="0"/>
                  <a:t> real.</a:t>
                </a:r>
              </a:p>
              <a:p>
                <a:r>
                  <a:rPr lang="en-US" dirty="0" smtClean="0"/>
                  <a:t>PMI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propensión</a:t>
                </a:r>
                <a:r>
                  <a:rPr lang="en-US" dirty="0" smtClean="0"/>
                  <a:t> marginal a </a:t>
                </a:r>
                <a:r>
                  <a:rPr lang="en-US" dirty="0" err="1" smtClean="0"/>
                  <a:t>invertir</a:t>
                </a:r>
                <a:r>
                  <a:rPr lang="en-US" dirty="0" smtClean="0"/>
                  <a:t>. ¿Si r </a:t>
                </a:r>
                <a:r>
                  <a:rPr lang="en-US" dirty="0" err="1" smtClean="0"/>
                  <a:t>sube</a:t>
                </a:r>
                <a:r>
                  <a:rPr lang="en-US" dirty="0" smtClean="0"/>
                  <a:t> un 1%, </a:t>
                </a:r>
                <a:r>
                  <a:rPr lang="en-US" dirty="0" err="1" smtClean="0"/>
                  <a:t>cuando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disminuiría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inversión</a:t>
                </a:r>
                <a:r>
                  <a:rPr lang="en-US" dirty="0" smtClean="0"/>
                  <a:t>?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el valor de la PMI.</a:t>
                </a:r>
              </a:p>
              <a:p>
                <a:r>
                  <a:rPr lang="en-US" dirty="0" smtClean="0"/>
                  <a:t>PMI=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/>
                          </a:rPr>
                          <m:t>I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>
                            <a:latin typeface="Cambria Math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negativo</a:t>
                </a:r>
                <a:r>
                  <a:rPr lang="en-US" dirty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signo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negativo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la </a:t>
                </a:r>
                <a:r>
                  <a:rPr lang="en-US" dirty="0" err="1" smtClean="0"/>
                  <a:t>función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inversión</a:t>
                </a:r>
                <a:r>
                  <a:rPr lang="en-US" dirty="0" smtClean="0"/>
                  <a:t>). Al </a:t>
                </a:r>
                <a:r>
                  <a:rPr lang="en-US" dirty="0" err="1" smtClean="0"/>
                  <a:t>contrario</a:t>
                </a:r>
                <a:r>
                  <a:rPr lang="en-US" dirty="0" smtClean="0"/>
                  <a:t> que la PMC, no </a:t>
                </a:r>
                <a:r>
                  <a:rPr lang="en-US" dirty="0" err="1" smtClean="0"/>
                  <a:t>está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restringida</a:t>
                </a:r>
                <a:r>
                  <a:rPr lang="en-US" dirty="0" smtClean="0"/>
                  <a:t> al </a:t>
                </a:r>
                <a:r>
                  <a:rPr lang="en-US" dirty="0" err="1" smtClean="0"/>
                  <a:t>intervalo</a:t>
                </a:r>
                <a:r>
                  <a:rPr lang="en-US" dirty="0" smtClean="0"/>
                  <a:t> [</a:t>
                </a:r>
                <a:r>
                  <a:rPr lang="en-US" dirty="0" smtClean="0"/>
                  <a:t>0,1</a:t>
                </a:r>
                <a:r>
                  <a:rPr lang="en-US" dirty="0" smtClean="0"/>
                  <a:t>] </a:t>
                </a:r>
                <a:r>
                  <a:rPr lang="en-US" dirty="0" err="1" smtClean="0"/>
                  <a:t>sino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puede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adoptar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cualquier</a:t>
                </a:r>
                <a:r>
                  <a:rPr lang="en-US" dirty="0" smtClean="0"/>
                  <a:t> valor. </a:t>
                </a:r>
                <a:endParaRPr lang="en-U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2849" r="-142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8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Planteamiento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 </a:t>
            </a:r>
            <a:r>
              <a:rPr lang="en-US" dirty="0"/>
              <a:t>Y=</a:t>
            </a:r>
            <a:r>
              <a:rPr lang="en-US" dirty="0" err="1"/>
              <a:t>C</a:t>
            </a:r>
            <a:r>
              <a:rPr lang="en-US" sz="1800" dirty="0" err="1"/>
              <a:t>d</a:t>
            </a:r>
            <a:r>
              <a:rPr lang="en-US" dirty="0" err="1"/>
              <a:t>+I</a:t>
            </a:r>
            <a:r>
              <a:rPr lang="en-US" sz="1800" dirty="0" err="1"/>
              <a:t>d</a:t>
            </a:r>
            <a:r>
              <a:rPr lang="en-US" dirty="0" err="1"/>
              <a:t>+G</a:t>
            </a:r>
            <a:r>
              <a:rPr lang="en-US" sz="1800" dirty="0" err="1"/>
              <a:t>d</a:t>
            </a:r>
            <a:r>
              <a:rPr lang="en-US" dirty="0" err="1"/>
              <a:t>+X</a:t>
            </a:r>
            <a:r>
              <a:rPr lang="en-US" sz="1800" dirty="0" err="1"/>
              <a:t>d</a:t>
            </a:r>
            <a:r>
              <a:rPr lang="en-US" dirty="0" err="1"/>
              <a:t>+M</a:t>
            </a:r>
            <a:r>
              <a:rPr lang="en-US" sz="1800" dirty="0" err="1"/>
              <a:t>d</a:t>
            </a: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Ecuaciones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C=C</a:t>
            </a:r>
            <a:r>
              <a:rPr lang="en-US" sz="1800" dirty="0" smtClean="0"/>
              <a:t>0</a:t>
            </a:r>
            <a:r>
              <a:rPr lang="en-US" dirty="0" smtClean="0"/>
              <a:t>+MPC*YD</a:t>
            </a:r>
          </a:p>
          <a:p>
            <a:pPr marL="0" indent="0" algn="ctr">
              <a:buNone/>
            </a:pPr>
            <a:r>
              <a:rPr lang="en-US" b="1" dirty="0" smtClean="0"/>
              <a:t>I=I</a:t>
            </a:r>
            <a:r>
              <a:rPr lang="en-US" sz="1800" b="1" dirty="0" smtClean="0"/>
              <a:t>0</a:t>
            </a:r>
            <a:r>
              <a:rPr lang="en-US" b="1" dirty="0" smtClean="0"/>
              <a:t>-MPI*r</a:t>
            </a: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 G=G</a:t>
            </a:r>
            <a:r>
              <a:rPr lang="en-US" sz="1800" dirty="0" smtClean="0"/>
              <a:t>0</a:t>
            </a:r>
            <a:r>
              <a:rPr lang="en-US" dirty="0" smtClean="0"/>
              <a:t>; X=X</a:t>
            </a:r>
            <a:r>
              <a:rPr lang="en-US" sz="1800" dirty="0" smtClean="0"/>
              <a:t>0</a:t>
            </a:r>
            <a:r>
              <a:rPr lang="en-US" dirty="0" smtClean="0"/>
              <a:t>; M=M</a:t>
            </a:r>
            <a:r>
              <a:rPr lang="en-US" sz="1800" dirty="0" smtClean="0"/>
              <a:t>0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Definiciones</a:t>
            </a:r>
            <a:r>
              <a:rPr lang="en-US" dirty="0" smtClean="0"/>
              <a:t>: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YD=</a:t>
            </a:r>
            <a:r>
              <a:rPr lang="en-US" dirty="0" err="1" smtClean="0"/>
              <a:t>Y+Tr-T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6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z="1800" dirty="0" smtClean="0"/>
              <a:t>0</a:t>
            </a:r>
            <a:r>
              <a:rPr lang="en-US" dirty="0" smtClean="0"/>
              <a:t>=10,000</a:t>
            </a:r>
          </a:p>
          <a:p>
            <a:r>
              <a:rPr lang="en-US" dirty="0" smtClean="0"/>
              <a:t>MPC=0.8</a:t>
            </a:r>
          </a:p>
          <a:p>
            <a:r>
              <a:rPr lang="en-US" b="1" dirty="0" smtClean="0"/>
              <a:t>I=20000-10,000*r</a:t>
            </a:r>
          </a:p>
          <a:p>
            <a:r>
              <a:rPr lang="en-US" dirty="0" smtClean="0"/>
              <a:t>G=50000</a:t>
            </a:r>
          </a:p>
          <a:p>
            <a:r>
              <a:rPr lang="en-US" dirty="0" smtClean="0"/>
              <a:t>X=30000</a:t>
            </a:r>
          </a:p>
          <a:p>
            <a:r>
              <a:rPr lang="en-US" dirty="0" smtClean="0"/>
              <a:t>M=40000</a:t>
            </a:r>
          </a:p>
          <a:p>
            <a:r>
              <a:rPr lang="en-US" dirty="0" err="1" smtClean="0"/>
              <a:t>Tr</a:t>
            </a:r>
            <a:r>
              <a:rPr lang="en-US" dirty="0" smtClean="0"/>
              <a:t>=25000</a:t>
            </a:r>
          </a:p>
          <a:p>
            <a:r>
              <a:rPr lang="en-US" dirty="0" smtClean="0"/>
              <a:t>T=60000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Resolvamos</a:t>
            </a:r>
            <a:r>
              <a:rPr lang="en-US" dirty="0" smtClean="0"/>
              <a:t> el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Al </a:t>
            </a:r>
            <a:r>
              <a:rPr lang="en-US" sz="2400" dirty="0" err="1" smtClean="0"/>
              <a:t>sustituir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la </a:t>
            </a:r>
            <a:r>
              <a:rPr lang="en-US" sz="2400" dirty="0" err="1" smtClean="0"/>
              <a:t>condición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equilibrio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Y=10,000+0.8(Y-35,000)+20,000-10000-10000*r+50,000+30,000-40,000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Hay dos </a:t>
            </a:r>
            <a:r>
              <a:rPr lang="en-US" sz="2400" dirty="0" err="1" smtClean="0"/>
              <a:t>incognitas</a:t>
            </a:r>
            <a:r>
              <a:rPr lang="en-US" sz="2400" dirty="0" smtClean="0"/>
              <a:t>!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Despejando</a:t>
            </a:r>
            <a:r>
              <a:rPr lang="en-US" sz="2400" dirty="0" smtClean="0"/>
              <a:t> la Y </a:t>
            </a:r>
            <a:r>
              <a:rPr lang="en-US" sz="2400" dirty="0" err="1" smtClean="0"/>
              <a:t>obtenemos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Y=0.8Y+42,000-10000r</a:t>
            </a:r>
          </a:p>
          <a:p>
            <a:pPr marL="0" indent="0" algn="ctr">
              <a:buNone/>
            </a:pPr>
            <a:r>
              <a:rPr lang="en-US" sz="2400" dirty="0" smtClean="0"/>
              <a:t>Y-0.8Y=42,000-10000r</a:t>
            </a:r>
          </a:p>
          <a:p>
            <a:pPr marL="0" indent="0" algn="ctr">
              <a:buNone/>
            </a:pPr>
            <a:r>
              <a:rPr lang="en-US" sz="2400" dirty="0" smtClean="0"/>
              <a:t>Y=(42,000/0.2)-(10000/0.2)*r</a:t>
            </a:r>
          </a:p>
          <a:p>
            <a:pPr marL="0" indent="0" algn="ctr">
              <a:buNone/>
            </a:pPr>
            <a:r>
              <a:rPr lang="en-US" sz="2400" b="1" dirty="0" smtClean="0"/>
              <a:t>Y*=210,000-50000 </a:t>
            </a:r>
            <a:r>
              <a:rPr lang="en-US" sz="2800" b="1" dirty="0" smtClean="0"/>
              <a:t>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620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Implicaciones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resolvemos</a:t>
            </a:r>
            <a:r>
              <a:rPr lang="en-US" dirty="0" smtClean="0"/>
              <a:t> 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añadiendo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de </a:t>
            </a:r>
            <a:r>
              <a:rPr lang="en-US" dirty="0" err="1" smtClean="0"/>
              <a:t>inversión</a:t>
            </a:r>
            <a:r>
              <a:rPr lang="en-US" dirty="0" smtClean="0"/>
              <a:t>, no </a:t>
            </a:r>
            <a:r>
              <a:rPr lang="en-US" dirty="0" err="1" smtClean="0"/>
              <a:t>encontramos</a:t>
            </a:r>
            <a:r>
              <a:rPr lang="en-US" dirty="0" smtClean="0"/>
              <a:t> un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de </a:t>
            </a:r>
            <a:r>
              <a:rPr lang="en-US" dirty="0" err="1" smtClean="0"/>
              <a:t>equilibrio</a:t>
            </a:r>
            <a:r>
              <a:rPr lang="en-US" dirty="0" smtClean="0"/>
              <a:t>, </a:t>
            </a:r>
            <a:r>
              <a:rPr lang="en-US" dirty="0" err="1" smtClean="0"/>
              <a:t>sino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ecuación</a:t>
            </a:r>
            <a:r>
              <a:rPr lang="en-US" dirty="0" smtClean="0"/>
              <a:t> que </a:t>
            </a:r>
            <a:r>
              <a:rPr lang="en-US" dirty="0" err="1" smtClean="0"/>
              <a:t>nos</a:t>
            </a:r>
            <a:r>
              <a:rPr lang="en-US" dirty="0" smtClean="0"/>
              <a:t> dice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renta</a:t>
            </a:r>
            <a:r>
              <a:rPr lang="en-US" dirty="0" smtClean="0"/>
              <a:t> (o </a:t>
            </a:r>
            <a:r>
              <a:rPr lang="en-US" dirty="0" err="1" smtClean="0"/>
              <a:t>producción</a:t>
            </a:r>
            <a:r>
              <a:rPr lang="en-US" dirty="0" smtClean="0"/>
              <a:t>) de </a:t>
            </a:r>
            <a:r>
              <a:rPr lang="en-US" dirty="0" err="1" smtClean="0"/>
              <a:t>equilibrio</a:t>
            </a:r>
            <a:r>
              <a:rPr lang="en-US" dirty="0" smtClean="0"/>
              <a:t> al </a:t>
            </a:r>
            <a:r>
              <a:rPr lang="en-US" dirty="0" err="1" smtClean="0"/>
              <a:t>cambiar</a:t>
            </a:r>
            <a:r>
              <a:rPr lang="en-US" dirty="0" smtClean="0"/>
              <a:t> el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interés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smtClean="0"/>
              <a:t>r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smtClean="0"/>
              <a:t>10%: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Y=210000-50000*0.1=205000</a:t>
            </a:r>
          </a:p>
          <a:p>
            <a:r>
              <a:rPr lang="en-US" dirty="0" smtClean="0"/>
              <a:t>Si</a:t>
            </a:r>
            <a:r>
              <a:rPr lang="en-US" dirty="0" smtClean="0"/>
              <a:t> </a:t>
            </a:r>
            <a:r>
              <a:rPr lang="en-US" dirty="0"/>
              <a:t>r is </a:t>
            </a:r>
            <a:r>
              <a:rPr lang="en-US" dirty="0" smtClean="0"/>
              <a:t>20%: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Y=210000-50000*0.2=200000</a:t>
            </a:r>
          </a:p>
          <a:p>
            <a:r>
              <a:rPr lang="en-US" b="1" dirty="0" err="1" smtClean="0"/>
              <a:t>Cuando</a:t>
            </a:r>
            <a:r>
              <a:rPr lang="en-US" b="1" dirty="0" smtClean="0"/>
              <a:t> </a:t>
            </a:r>
            <a:r>
              <a:rPr lang="en-US" b="1" dirty="0" err="1" smtClean="0"/>
              <a:t>sube</a:t>
            </a:r>
            <a:r>
              <a:rPr lang="en-US" b="1" dirty="0" smtClean="0"/>
              <a:t> el </a:t>
            </a:r>
            <a:r>
              <a:rPr lang="en-US" b="1" dirty="0" err="1" smtClean="0"/>
              <a:t>tipo</a:t>
            </a:r>
            <a:r>
              <a:rPr lang="en-US" b="1" dirty="0" smtClean="0"/>
              <a:t> de </a:t>
            </a:r>
            <a:r>
              <a:rPr lang="en-US" b="1" dirty="0" err="1" smtClean="0"/>
              <a:t>interés</a:t>
            </a:r>
            <a:r>
              <a:rPr lang="en-US" b="1" dirty="0" smtClean="0"/>
              <a:t> </a:t>
            </a:r>
            <a:r>
              <a:rPr lang="en-US" b="1" dirty="0" err="1" smtClean="0"/>
              <a:t>baja</a:t>
            </a:r>
            <a:r>
              <a:rPr lang="en-US" b="1" dirty="0" smtClean="0"/>
              <a:t> el </a:t>
            </a:r>
            <a:r>
              <a:rPr lang="en-US" b="1" dirty="0" err="1" smtClean="0"/>
              <a:t>nivel</a:t>
            </a:r>
            <a:r>
              <a:rPr lang="en-US" b="1" dirty="0" smtClean="0"/>
              <a:t> de </a:t>
            </a:r>
            <a:r>
              <a:rPr lang="en-US" b="1" dirty="0" err="1" smtClean="0"/>
              <a:t>producción</a:t>
            </a:r>
            <a:r>
              <a:rPr lang="en-US" b="1" dirty="0" smtClean="0"/>
              <a:t> de </a:t>
            </a:r>
            <a:r>
              <a:rPr lang="en-US" b="1" dirty="0" err="1" smtClean="0"/>
              <a:t>equilibrio</a:t>
            </a:r>
            <a:r>
              <a:rPr lang="en-US" b="1" dirty="0" smtClean="0"/>
              <a:t>!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102</TotalTime>
  <Words>680</Words>
  <Application>Microsoft Office PowerPoint</Application>
  <PresentationFormat>Presentación en pantalla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Intermedio</vt:lpstr>
      <vt:lpstr>Inversión: La curva IS</vt:lpstr>
      <vt:lpstr>Recapitulación</vt:lpstr>
      <vt:lpstr>Planteamiento del problema</vt:lpstr>
      <vt:lpstr>¿Qué factores hacen que un empresario esté dispuesto a invertir más?</vt:lpstr>
      <vt:lpstr>Función de inversión</vt:lpstr>
      <vt:lpstr>Planteamiento del modelo</vt:lpstr>
      <vt:lpstr>Ejemplo</vt:lpstr>
      <vt:lpstr>Resolvamos el modelo</vt:lpstr>
      <vt:lpstr>Implicaciones</vt:lpstr>
      <vt:lpstr>La curva IS</vt:lpstr>
      <vt:lpstr>Representación gráfica de la curva IS</vt:lpstr>
      <vt:lpstr>Desplazamientos de la IS</vt:lpstr>
      <vt:lpstr>Parámetros de política fiscal</vt:lpstr>
      <vt:lpstr>La política fiscal expansiva desplaza la IS hacia mayor renta</vt:lpstr>
      <vt:lpstr>La política fiscal restrictiva desplaza la IS hacia menor renta</vt:lpstr>
      <vt:lpstr>Aplicaciones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and the IS curve</dc:title>
  <dc:creator>JAC</dc:creator>
  <cp:lastModifiedBy>user</cp:lastModifiedBy>
  <cp:revision>13</cp:revision>
  <dcterms:created xsi:type="dcterms:W3CDTF">2015-05-03T07:48:22Z</dcterms:created>
  <dcterms:modified xsi:type="dcterms:W3CDTF">2016-04-19T14:07:32Z</dcterms:modified>
</cp:coreProperties>
</file>